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4"/>
  </p:handoutMasterIdLst>
  <p:sldIdLst>
    <p:sldId id="263" r:id="rId2"/>
    <p:sldId id="264" r:id="rId3"/>
    <p:sldId id="273" r:id="rId4"/>
    <p:sldId id="274" r:id="rId5"/>
    <p:sldId id="267" r:id="rId6"/>
    <p:sldId id="268" r:id="rId7"/>
    <p:sldId id="269" r:id="rId8"/>
    <p:sldId id="265" r:id="rId9"/>
    <p:sldId id="271" r:id="rId10"/>
    <p:sldId id="272" r:id="rId11"/>
    <p:sldId id="276" r:id="rId12"/>
    <p:sldId id="27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96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1424" y="14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字符串及其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4.3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2018/11/12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image" Target="../media/image4.tmp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13" Type="http://schemas.openxmlformats.org/officeDocument/2006/relationships/tags" Target="../tags/tag30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12" Type="http://schemas.openxmlformats.org/officeDocument/2006/relationships/tags" Target="../tags/tag29.xml"/><Relationship Id="rId17" Type="http://schemas.openxmlformats.org/officeDocument/2006/relationships/tags" Target="../tags/tag34.xml"/><Relationship Id="rId2" Type="http://schemas.openxmlformats.org/officeDocument/2006/relationships/tags" Target="../tags/tag19.xml"/><Relationship Id="rId16" Type="http://schemas.openxmlformats.org/officeDocument/2006/relationships/tags" Target="../tags/tag33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tags" Target="../tags/tag28.xml"/><Relationship Id="rId5" Type="http://schemas.openxmlformats.org/officeDocument/2006/relationships/tags" Target="../tags/tag22.xml"/><Relationship Id="rId15" Type="http://schemas.openxmlformats.org/officeDocument/2006/relationships/tags" Target="../tags/tag32.xml"/><Relationship Id="rId10" Type="http://schemas.openxmlformats.org/officeDocument/2006/relationships/tags" Target="../tags/tag27.xml"/><Relationship Id="rId19" Type="http://schemas.openxmlformats.org/officeDocument/2006/relationships/image" Target="../media/image4.tmp"/><Relationship Id="rId4" Type="http://schemas.openxmlformats.org/officeDocument/2006/relationships/tags" Target="../tags/tag21.xml"/><Relationship Id="rId9" Type="http://schemas.openxmlformats.org/officeDocument/2006/relationships/tags" Target="../tags/tag26.xml"/><Relationship Id="rId14" Type="http://schemas.openxmlformats.org/officeDocument/2006/relationships/tags" Target="../tags/tag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495898" y="2920565"/>
            <a:ext cx="70171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字符串及其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A5F9B364-B286-4CD0-9A13-3ACF6BEFB242}"/>
              </a:ext>
            </a:extLst>
          </p:cNvPr>
          <p:cNvSpPr txBox="1"/>
          <p:nvPr/>
        </p:nvSpPr>
        <p:spPr>
          <a:xfrm>
            <a:off x="1685801" y="1981816"/>
            <a:ext cx="894737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for(i=0; i&lt;N; i++)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if(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str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[i]&gt;='0' &amp;&amp; str[i]&lt;='9')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digitNum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++;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字符串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"&lt;&lt;str&lt;&lt;"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中的数字字符个数为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:"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digitNum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B9390E1D-8716-44EC-BF98-BF36931246EF}"/>
              </a:ext>
            </a:extLst>
          </p:cNvPr>
          <p:cNvGrpSpPr/>
          <p:nvPr/>
        </p:nvGrpSpPr>
        <p:grpSpPr>
          <a:xfrm>
            <a:off x="1404748" y="1408748"/>
            <a:ext cx="9418711" cy="4560727"/>
            <a:chOff x="4188196" y="2127479"/>
            <a:chExt cx="3910692" cy="3650794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xmlns="" id="{F68D4B71-1290-4C93-B7C4-419A01E6B50B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1E059B00-41DF-4326-94A6-81C01F1E1664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矩形: 圆角 44">
                <a:extLst>
                  <a:ext uri="{FF2B5EF4-FFF2-40B4-BE49-F238E27FC236}">
                    <a16:creationId xmlns:a16="http://schemas.microsoft.com/office/drawing/2014/main" xmlns="" id="{83B8E190-B4BE-4148-B8EA-BBBC85F6A02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xmlns="" id="{4A7600B7-5980-47C4-BE63-C7FBBDE59D7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xmlns="" id="{BCAD24F3-0BB8-4C02-948C-839C2822F35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" name="任意多边形 93">
                <a:extLst>
                  <a:ext uri="{FF2B5EF4-FFF2-40B4-BE49-F238E27FC236}">
                    <a16:creationId xmlns:a16="http://schemas.microsoft.com/office/drawing/2014/main" xmlns="" id="{82AADFC1-6F26-47B5-9922-FF5FEC1772A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xmlns="" id="{574EAB4F-BBA9-41D0-8898-97065F2B8186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xmlns="" id="{0810EDC9-76A1-4432-8D54-201E9C2ED11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xmlns="" id="{E3E1FBCC-5D32-400E-AECE-769FC117FC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A73AEABC-CBDC-46CA-94A9-7C9217915B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37354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>
            <p:custDataLst>
              <p:tags r:id="rId2"/>
            </p:custDataLst>
          </p:nvPr>
        </p:nvSpPr>
        <p:spPr>
          <a:xfrm>
            <a:off x="1219200" y="428625"/>
            <a:ext cx="9753600" cy="359473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800" dirty="0"/>
              <a:t>char </a:t>
            </a:r>
            <a:r>
              <a:rPr lang="en-US" altLang="zh-CN" sz="2800" dirty="0" err="1"/>
              <a:t>str</a:t>
            </a:r>
            <a:r>
              <a:rPr lang="en-US" altLang="zh-CN" sz="2800" dirty="0"/>
              <a:t>[10]=”</a:t>
            </a:r>
            <a:r>
              <a:rPr lang="en-US" altLang="zh-CN" sz="2800" dirty="0" err="1"/>
              <a:t>abcdef</a:t>
            </a:r>
            <a:r>
              <a:rPr lang="en-US" altLang="zh-CN" sz="2800" dirty="0"/>
              <a:t>”;</a:t>
            </a:r>
            <a:endParaRPr lang="zh-CN" altLang="zh-CN" sz="2800" dirty="0"/>
          </a:p>
          <a:p>
            <a:r>
              <a:rPr lang="en-US" altLang="zh-CN" sz="2800" dirty="0" err="1" smtClean="0"/>
              <a:t>str</a:t>
            </a:r>
            <a:r>
              <a:rPr lang="en-US" altLang="zh-CN" sz="2800" dirty="0" smtClean="0"/>
              <a:t>[1</a:t>
            </a:r>
            <a:r>
              <a:rPr lang="en-US" altLang="zh-CN" sz="2800" dirty="0"/>
              <a:t>]</a:t>
            </a:r>
            <a:r>
              <a:rPr lang="zh-CN" altLang="zh-CN" sz="2800" dirty="0"/>
              <a:t>、</a:t>
            </a:r>
            <a:r>
              <a:rPr lang="en-US" altLang="zh-CN" sz="2800" dirty="0" err="1"/>
              <a:t>str</a:t>
            </a:r>
            <a:r>
              <a:rPr lang="en-US" altLang="zh-CN" sz="2800" dirty="0"/>
              <a:t>[6]</a:t>
            </a:r>
            <a:r>
              <a:rPr lang="zh-CN" altLang="zh-CN" sz="2800" dirty="0"/>
              <a:t>、</a:t>
            </a:r>
            <a:r>
              <a:rPr lang="en-US" altLang="zh-CN" sz="2800" dirty="0" err="1"/>
              <a:t>str</a:t>
            </a:r>
            <a:r>
              <a:rPr lang="en-US" altLang="zh-CN" sz="2800" dirty="0"/>
              <a:t>[9]</a:t>
            </a:r>
            <a:r>
              <a:rPr lang="zh-CN" altLang="zh-CN" sz="2800" dirty="0"/>
              <a:t>分别哪个字符？</a:t>
            </a:r>
          </a:p>
        </p:txBody>
      </p:sp>
      <p:sp>
        <p:nvSpPr>
          <p:cNvPr id="6" name="Rounded Rectangle 5"/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Answer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2" name="Rectangle 11"/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r>
              <a:rPr lang="en-US" altLang="zh-CN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Open Question is only supported on Version 2.0 or newer.</a:t>
            </a:r>
            <a:endParaRPr lang="zh-CN" altLang="en-US" sz="16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3" name="Rectangle 12"/>
          <p:cNvSpPr/>
          <p:nvPr>
            <p:custDataLst>
              <p:tags r:id="rId5"/>
            </p:custDataLst>
          </p:nvPr>
        </p:nvSpPr>
        <p:spPr>
          <a:xfrm>
            <a:off x="12573000" y="0"/>
            <a:ext cx="3840480" cy="6858000"/>
          </a:xfrm>
          <a:prstGeom prst="rect">
            <a:avLst/>
          </a:prstGeom>
          <a:solidFill>
            <a:srgbClr val="FFFFFF"/>
          </a:solidFill>
          <a:ln w="12700">
            <a:solidFill>
              <a:srgbClr val="9B9B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TextBox 17"/>
          <p:cNvSpPr txBox="1"/>
          <p:nvPr>
            <p:custDataLst>
              <p:tags r:id="rId6"/>
            </p:custDataLst>
          </p:nvPr>
        </p:nvSpPr>
        <p:spPr>
          <a:xfrm>
            <a:off x="12661900" y="6326832"/>
            <a:ext cx="3662680" cy="461665"/>
          </a:xfrm>
          <a:prstGeom prst="rect">
            <a:avLst/>
          </a:prstGeom>
          <a:solidFill>
            <a:srgbClr val="FBFAEF"/>
          </a:solidFill>
          <a:ln w="12700"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FFFFFF"/>
                </a:solidFill>
              </a14:hiddenLine>
            </a:ext>
          </a:extLst>
        </p:spPr>
        <p:txBody>
          <a:bodyPr vert="horz" rtlCol="0" anchor="ctr">
            <a:spAutoFit/>
          </a:bodyPr>
          <a:lstStyle/>
          <a:p>
            <a:r>
              <a:rPr lang="en-US" altLang="zh-CN" sz="12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Text\Image\Formula are allowed and all the content should be placed in this area</a:t>
            </a:r>
            <a:endParaRPr lang="zh-CN" altLang="en-US" sz="12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9" name="TextBox 18"/>
          <p:cNvSpPr txBox="1"/>
          <p:nvPr>
            <p:custDataLst>
              <p:tags r:id="rId7"/>
            </p:custDataLst>
          </p:nvPr>
        </p:nvSpPr>
        <p:spPr>
          <a:xfrm>
            <a:off x="12827000" y="1270000"/>
            <a:ext cx="3332480" cy="1905000"/>
          </a:xfrm>
          <a:prstGeom prst="rect">
            <a:avLst/>
          </a:prstGeom>
          <a:noFill/>
        </p:spPr>
        <p:txBody>
          <a:bodyPr vert="horz" rtlCol="0" anchor="t" anchorCtr="0">
            <a:spAutoFit/>
          </a:bodyPr>
          <a:lstStyle/>
          <a:p>
            <a:r>
              <a:rPr lang="en-US" altLang="zh-CN" sz="200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Click to add remark</a:t>
            </a:r>
            <a:endParaRPr lang="zh-CN" altLang="en-US" sz="200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grpSp>
        <p:nvGrpSpPr>
          <p:cNvPr id="17" name="Group 16"/>
          <p:cNvGrpSpPr/>
          <p:nvPr>
            <p:custDataLst>
              <p:tags r:id="rId8"/>
            </p:custDataLst>
          </p:nvPr>
        </p:nvGrpSpPr>
        <p:grpSpPr>
          <a:xfrm>
            <a:off x="12585700" y="0"/>
            <a:ext cx="3815080" cy="647700"/>
            <a:chOff x="12585700" y="0"/>
            <a:chExt cx="3815080" cy="647700"/>
          </a:xfrm>
        </p:grpSpPr>
        <p:sp>
          <p:nvSpPr>
            <p:cNvPr id="14" name="RemarkBack"/>
            <p:cNvSpPr/>
            <p:nvPr>
              <p:custDataLst>
                <p:tags r:id="rId15"/>
              </p:custDataLst>
            </p:nvPr>
          </p:nvSpPr>
          <p:spPr>
            <a:xfrm>
              <a:off x="12585700" y="12700"/>
              <a:ext cx="381508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RemarkBlock"/>
            <p:cNvSpPr/>
            <p:nvPr>
              <p:custDataLst>
                <p:tags r:id="rId16"/>
              </p:custDataLst>
            </p:nvPr>
          </p:nvSpPr>
          <p:spPr>
            <a:xfrm>
              <a:off x="12585700" y="1270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RemarkTitleText"/>
            <p:cNvSpPr txBox="1"/>
            <p:nvPr>
              <p:custDataLst>
                <p:tags r:id="rId17"/>
              </p:custDataLst>
            </p:nvPr>
          </p:nvSpPr>
          <p:spPr>
            <a:xfrm>
              <a:off x="12827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Remark</a:t>
              </a:r>
              <a:endParaRPr lang="zh-CN" altLang="en-US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grpSp>
        <p:nvGrpSpPr>
          <p:cNvPr id="11" name="Group 10"/>
          <p:cNvGrpSpPr/>
          <p:nvPr>
            <p:custDataLst>
              <p:tags r:id="rId9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7" name="TitleBackground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ColorBlock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ypeText"/>
            <p:cNvSpPr txBox="1"/>
            <p:nvPr>
              <p:custDataLst>
                <p:tags r:id="rId13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Open Question</a:t>
              </a:r>
              <a:endParaRPr lang="zh-CN" altLang="en-US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  <p:sp>
          <p:nvSpPr>
            <p:cNvPr id="10" name="TipText"/>
            <p:cNvSpPr txBox="1"/>
            <p:nvPr>
              <p:custDataLst>
                <p:tags r:id="rId14"/>
              </p:custDataLst>
            </p:nvPr>
          </p:nvSpPr>
          <p:spPr>
            <a:xfrm>
              <a:off x="21736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14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Points: 1</a:t>
              </a:r>
              <a:endParaRPr lang="zh-CN" altLang="en-US" sz="1400">
                <a:solidFill>
                  <a:srgbClr val="80808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pic>
        <p:nvPicPr>
          <p:cNvPr id="4" name="Picture 3"/>
          <p:cNvPicPr>
            <a:picLocks/>
          </p:cNvPicPr>
          <p:nvPr>
            <p:custDataLst>
              <p:tags r:id="rId10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41338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>
            <p:custDataLst>
              <p:tags r:id="rId2"/>
            </p:custDataLst>
          </p:nvPr>
        </p:nvSpPr>
        <p:spPr>
          <a:xfrm>
            <a:off x="1219200" y="428625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800" dirty="0"/>
              <a:t>char </a:t>
            </a:r>
            <a:r>
              <a:rPr lang="en-US" altLang="zh-CN" sz="2800" dirty="0" err="1"/>
              <a:t>str</a:t>
            </a:r>
            <a:r>
              <a:rPr lang="en-US" altLang="zh-CN" sz="2800" dirty="0"/>
              <a:t>[10]=”</a:t>
            </a:r>
            <a:r>
              <a:rPr lang="en-US" altLang="zh-CN" sz="2800" dirty="0" err="1"/>
              <a:t>abcdef</a:t>
            </a:r>
            <a:r>
              <a:rPr lang="en-US" altLang="zh-CN" sz="2800" dirty="0"/>
              <a:t>”;</a:t>
            </a:r>
            <a:endParaRPr lang="zh-CN" altLang="zh-CN" sz="2800" dirty="0"/>
          </a:p>
          <a:p>
            <a:r>
              <a:rPr lang="zh-CN" altLang="zh-CN" sz="2800" dirty="0" smtClean="0"/>
              <a:t>语</a:t>
            </a:r>
            <a:r>
              <a:rPr lang="zh-CN" altLang="zh-CN" sz="2800" dirty="0"/>
              <a:t>句</a:t>
            </a:r>
            <a:r>
              <a:rPr lang="en-US" altLang="zh-CN" sz="2800" dirty="0"/>
              <a:t>“</a:t>
            </a:r>
            <a:r>
              <a:rPr lang="en-US" altLang="zh-CN" sz="2800" dirty="0" err="1"/>
              <a:t>cout</a:t>
            </a:r>
            <a:r>
              <a:rPr lang="en-US" altLang="zh-CN" sz="2800" dirty="0"/>
              <a:t>&lt;&lt;</a:t>
            </a:r>
            <a:r>
              <a:rPr lang="en-US" altLang="zh-CN" sz="2800" dirty="0" err="1"/>
              <a:t>str</a:t>
            </a:r>
            <a:r>
              <a:rPr lang="en-US" altLang="zh-CN" sz="2800" dirty="0"/>
              <a:t>[3]&lt;&lt;</a:t>
            </a:r>
            <a:r>
              <a:rPr lang="en-US" altLang="zh-CN" sz="2800" dirty="0" err="1"/>
              <a:t>str</a:t>
            </a:r>
            <a:r>
              <a:rPr lang="zh-CN" altLang="zh-CN" sz="2800" dirty="0"/>
              <a:t>；</a:t>
            </a:r>
            <a:r>
              <a:rPr lang="en-US" altLang="zh-CN" sz="2800" dirty="0"/>
              <a:t>”</a:t>
            </a:r>
            <a:r>
              <a:rPr lang="zh-CN" altLang="zh-CN" sz="2800" dirty="0"/>
              <a:t>的结果是什么？</a:t>
            </a:r>
          </a:p>
        </p:txBody>
      </p:sp>
      <p:sp>
        <p:nvSpPr>
          <p:cNvPr id="4" name="Rounded Rectangle 3"/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Answer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0" name="Rectangle 9"/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r>
              <a:rPr lang="en-US" altLang="zh-CN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Open Question is only supported on Version 2.0 or newer.</a:t>
            </a:r>
            <a:endParaRPr lang="zh-CN" altLang="en-US" sz="16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1" name="Rectangle 10"/>
          <p:cNvSpPr/>
          <p:nvPr>
            <p:custDataLst>
              <p:tags r:id="rId5"/>
            </p:custDataLst>
          </p:nvPr>
        </p:nvSpPr>
        <p:spPr>
          <a:xfrm>
            <a:off x="12573000" y="0"/>
            <a:ext cx="3840480" cy="6858000"/>
          </a:xfrm>
          <a:prstGeom prst="rect">
            <a:avLst/>
          </a:prstGeom>
          <a:solidFill>
            <a:srgbClr val="FFFFFF"/>
          </a:solidFill>
          <a:ln w="12700">
            <a:solidFill>
              <a:srgbClr val="9B9B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>
            <p:custDataLst>
              <p:tags r:id="rId6"/>
            </p:custDataLst>
          </p:nvPr>
        </p:nvSpPr>
        <p:spPr>
          <a:xfrm>
            <a:off x="12661900" y="6326832"/>
            <a:ext cx="3662680" cy="461665"/>
          </a:xfrm>
          <a:prstGeom prst="rect">
            <a:avLst/>
          </a:prstGeom>
          <a:solidFill>
            <a:srgbClr val="FBFAEF"/>
          </a:solidFill>
          <a:ln w="12700"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FFFFFF"/>
                </a:solidFill>
              </a14:hiddenLine>
            </a:ext>
          </a:extLst>
        </p:spPr>
        <p:txBody>
          <a:bodyPr vert="horz" rtlCol="0" anchor="ctr">
            <a:spAutoFit/>
          </a:bodyPr>
          <a:lstStyle/>
          <a:p>
            <a:r>
              <a:rPr lang="en-US" altLang="zh-CN" sz="12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Text\Image\Formula are allowed and all the content should be placed in this area</a:t>
            </a:r>
            <a:endParaRPr lang="zh-CN" altLang="en-US" sz="12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7" name="TextBox 16"/>
          <p:cNvSpPr txBox="1"/>
          <p:nvPr>
            <p:custDataLst>
              <p:tags r:id="rId7"/>
            </p:custDataLst>
          </p:nvPr>
        </p:nvSpPr>
        <p:spPr>
          <a:xfrm>
            <a:off x="12827000" y="1270000"/>
            <a:ext cx="3332480" cy="1905000"/>
          </a:xfrm>
          <a:prstGeom prst="rect">
            <a:avLst/>
          </a:prstGeom>
          <a:noFill/>
        </p:spPr>
        <p:txBody>
          <a:bodyPr vert="horz" rtlCol="0" anchor="t" anchorCtr="0">
            <a:spAutoFit/>
          </a:bodyPr>
          <a:lstStyle/>
          <a:p>
            <a:r>
              <a:rPr lang="en-US" altLang="zh-CN" sz="2000" smtClean="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rPr>
              <a:t>Click to add remark</a:t>
            </a:r>
            <a:endParaRPr lang="zh-CN" altLang="en-US" sz="200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grpSp>
        <p:nvGrpSpPr>
          <p:cNvPr id="15" name="Group 14"/>
          <p:cNvGrpSpPr/>
          <p:nvPr>
            <p:custDataLst>
              <p:tags r:id="rId8"/>
            </p:custDataLst>
          </p:nvPr>
        </p:nvGrpSpPr>
        <p:grpSpPr>
          <a:xfrm>
            <a:off x="12585700" y="0"/>
            <a:ext cx="3815080" cy="647700"/>
            <a:chOff x="12585700" y="0"/>
            <a:chExt cx="3815080" cy="647700"/>
          </a:xfrm>
        </p:grpSpPr>
        <p:sp>
          <p:nvSpPr>
            <p:cNvPr id="12" name="RemarkBack"/>
            <p:cNvSpPr/>
            <p:nvPr>
              <p:custDataLst>
                <p:tags r:id="rId15"/>
              </p:custDataLst>
            </p:nvPr>
          </p:nvSpPr>
          <p:spPr>
            <a:xfrm>
              <a:off x="12585700" y="12700"/>
              <a:ext cx="381508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RemarkBlock"/>
            <p:cNvSpPr/>
            <p:nvPr>
              <p:custDataLst>
                <p:tags r:id="rId16"/>
              </p:custDataLst>
            </p:nvPr>
          </p:nvSpPr>
          <p:spPr>
            <a:xfrm>
              <a:off x="12585700" y="1270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RemarkTitleText"/>
            <p:cNvSpPr txBox="1"/>
            <p:nvPr>
              <p:custDataLst>
                <p:tags r:id="rId17"/>
              </p:custDataLst>
            </p:nvPr>
          </p:nvSpPr>
          <p:spPr>
            <a:xfrm>
              <a:off x="12827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Remark</a:t>
              </a:r>
              <a:endParaRPr lang="zh-CN" altLang="en-US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grpSp>
        <p:nvGrpSpPr>
          <p:cNvPr id="9" name="Group 8"/>
          <p:cNvGrpSpPr/>
          <p:nvPr>
            <p:custDataLst>
              <p:tags r:id="rId9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5" name="TitleBackground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ColorBlock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TypeText"/>
            <p:cNvSpPr txBox="1"/>
            <p:nvPr>
              <p:custDataLst>
                <p:tags r:id="rId13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Open Question</a:t>
              </a:r>
              <a:endParaRPr lang="zh-CN" altLang="en-US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  <p:sp>
          <p:nvSpPr>
            <p:cNvPr id="8" name="TipText"/>
            <p:cNvSpPr txBox="1"/>
            <p:nvPr>
              <p:custDataLst>
                <p:tags r:id="rId14"/>
              </p:custDataLst>
            </p:nvPr>
          </p:nvSpPr>
          <p:spPr>
            <a:xfrm>
              <a:off x="21736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14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Points: 10</a:t>
              </a:r>
              <a:endParaRPr lang="zh-CN" altLang="en-US" sz="1400">
                <a:solidFill>
                  <a:srgbClr val="80808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pic>
        <p:nvPicPr>
          <p:cNvPr id="2" name="Picture 1"/>
          <p:cNvPicPr>
            <a:picLocks/>
          </p:cNvPicPr>
          <p:nvPr>
            <p:custDataLst>
              <p:tags r:id="rId10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2107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1973353" cy="461665"/>
            <a:chOff x="515938" y="1091211"/>
            <a:chExt cx="1973353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1507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字符串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39"/>
            <a:ext cx="9210177" cy="364651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99363" y="2362717"/>
            <a:ext cx="8844812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日常生活中大量的非数值计算问题要使用字符串。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字符串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（简称为“串”）是由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个或多个字符构成的一维数据，长度为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的字符串称为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空串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。例如，字符串“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Hello world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!”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是由如下图所示的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个字符组成的一维数据。</a:t>
            </a:r>
          </a:p>
        </p:txBody>
      </p:sp>
      <p:graphicFrame>
        <p:nvGraphicFramePr>
          <p:cNvPr id="33" name="表格 32">
            <a:extLst>
              <a:ext uri="{FF2B5EF4-FFF2-40B4-BE49-F238E27FC236}">
                <a16:creationId xmlns:a16="http://schemas.microsoft.com/office/drawing/2014/main" xmlns="" id="{013DB1D8-5D81-47A5-88F1-752FCC6475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485535"/>
              </p:ext>
            </p:extLst>
          </p:nvPr>
        </p:nvGraphicFramePr>
        <p:xfrm>
          <a:off x="1735397" y="4539921"/>
          <a:ext cx="8640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00">
                  <a:extLst>
                    <a:ext uri="{9D8B030D-6E8A-4147-A177-3AD203B41FA5}">
                      <a16:colId xmlns:a16="http://schemas.microsoft.com/office/drawing/2014/main" xmlns="" val="1767891846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714962095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157331409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2564084771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1956739021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1363129705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1278957120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3705243731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2003537744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2016187997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4214307971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xmlns="" val="17142959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空格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!</a:t>
                      </a:r>
                      <a:endParaRPr lang="zh-CN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3426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918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416DB1E4-4FA7-4439-AA8E-60F7C2EE8FE7}"/>
              </a:ext>
            </a:extLst>
          </p:cNvPr>
          <p:cNvGrpSpPr/>
          <p:nvPr/>
        </p:nvGrpSpPr>
        <p:grpSpPr>
          <a:xfrm>
            <a:off x="679946" y="1638754"/>
            <a:ext cx="10490119" cy="661425"/>
            <a:chOff x="679946" y="943242"/>
            <a:chExt cx="10490119" cy="661425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xmlns="" id="{800F5807-1F3E-4882-9AAA-7EB6BB03F24C}"/>
                </a:ext>
              </a:extLst>
            </p:cNvPr>
            <p:cNvSpPr/>
            <p:nvPr/>
          </p:nvSpPr>
          <p:spPr>
            <a:xfrm>
              <a:off x="749027" y="984583"/>
              <a:ext cx="10394688" cy="54831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流程图: 手动输入 34">
              <a:extLst>
                <a:ext uri="{FF2B5EF4-FFF2-40B4-BE49-F238E27FC236}">
                  <a16:creationId xmlns:a16="http://schemas.microsoft.com/office/drawing/2014/main" xmlns="" id="{160D307D-98F6-42C7-B215-47BB5FCA0280}"/>
                </a:ext>
              </a:extLst>
            </p:cNvPr>
            <p:cNvSpPr/>
            <p:nvPr/>
          </p:nvSpPr>
          <p:spPr>
            <a:xfrm rot="5400000">
              <a:off x="1074230" y="618036"/>
              <a:ext cx="66142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2B49B304-79D7-4159-A6AF-CF65D00E1794}"/>
                </a:ext>
              </a:extLst>
            </p:cNvPr>
            <p:cNvSpPr txBox="1"/>
            <p:nvPr/>
          </p:nvSpPr>
          <p:spPr>
            <a:xfrm>
              <a:off x="679946" y="1051548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xmlns="" id="{B293F365-1BDD-4743-962A-39694E8C6147}"/>
                </a:ext>
              </a:extLst>
            </p:cNvPr>
            <p:cNvSpPr txBox="1"/>
            <p:nvPr/>
          </p:nvSpPr>
          <p:spPr>
            <a:xfrm>
              <a:off x="2129943" y="1051549"/>
              <a:ext cx="90187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求字符串中数字字符的个数。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1E5F9410-398E-425D-AAF2-93A59A2F9641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EA7DE46C-30AE-4EEA-82F5-F489A81B4B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3C83904D-96D3-4867-864B-40F42520DC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xmlns="" id="{50C89087-6570-49F4-9130-D55708768A28}"/>
                </a:ext>
              </a:extLst>
            </p:cNvPr>
            <p:cNvGrpSpPr/>
            <p:nvPr/>
          </p:nvGrpSpPr>
          <p:grpSpPr>
            <a:xfrm rot="5400000">
              <a:off x="11009166" y="1418688"/>
              <a:ext cx="152814" cy="165397"/>
              <a:chOff x="5846783" y="1028702"/>
              <a:chExt cx="152814" cy="165397"/>
            </a:xfrm>
          </p:grpSpPr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xmlns="" id="{F74AFFAB-917A-48D3-9563-D55729BC61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4678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xmlns="" id="{04BBB313-82A3-4A75-A5E1-CCAC98A26A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92800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6" name="文本框 55">
            <a:extLst>
              <a:ext uri="{FF2B5EF4-FFF2-40B4-BE49-F238E27FC236}">
                <a16:creationId xmlns:a16="http://schemas.microsoft.com/office/drawing/2014/main" xmlns="" id="{7696F857-23E2-42C0-94F1-0809C1E0E0ED}"/>
              </a:ext>
            </a:extLst>
          </p:cNvPr>
          <p:cNvSpPr txBox="1"/>
          <p:nvPr/>
        </p:nvSpPr>
        <p:spPr>
          <a:xfrm>
            <a:off x="1749903" y="3082715"/>
            <a:ext cx="83929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问题求解思路</a:t>
            </a:r>
            <a:r>
              <a:rPr lang="en-US" altLang="zh-CN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假设字符串中共包含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个字符。解决该问题需要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步，其中第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步是迭代与选择的嵌套过程，对每个字符判断其是否是数字字符（即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9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之间的字符）。解决该问题的算法如下表所示。</a:t>
            </a:r>
            <a:endParaRPr lang="zh-CN" altLang="en-US" sz="2400" b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xmlns="" id="{B12749C7-4EEE-4592-866F-167B98E30C2D}"/>
              </a:ext>
            </a:extLst>
          </p:cNvPr>
          <p:cNvGrpSpPr/>
          <p:nvPr/>
        </p:nvGrpSpPr>
        <p:grpSpPr>
          <a:xfrm rot="10800000" flipH="1">
            <a:off x="1412471" y="2762249"/>
            <a:ext cx="9067800" cy="3219435"/>
            <a:chOff x="850263" y="1552756"/>
            <a:chExt cx="13416557" cy="4877076"/>
          </a:xfrm>
        </p:grpSpPr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xmlns="" id="{85FDC235-E863-4500-8CB0-610401CF7A94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62" name="任意多边形 3">
                <a:extLst>
                  <a:ext uri="{FF2B5EF4-FFF2-40B4-BE49-F238E27FC236}">
                    <a16:creationId xmlns:a16="http://schemas.microsoft.com/office/drawing/2014/main" xmlns="" id="{11CE92CD-CB22-4AD7-BFB0-AC5B63ACA2F3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xmlns="" id="{1D4ECB15-0FB6-4E1C-8DFE-F015C130481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64" name="平行四边形 63">
                  <a:extLst>
                    <a:ext uri="{FF2B5EF4-FFF2-40B4-BE49-F238E27FC236}">
                      <a16:creationId xmlns:a16="http://schemas.microsoft.com/office/drawing/2014/main" xmlns="" id="{2036EF53-58CB-4008-B972-8952352E8226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65" name="平行四边形 64">
                  <a:extLst>
                    <a:ext uri="{FF2B5EF4-FFF2-40B4-BE49-F238E27FC236}">
                      <a16:creationId xmlns:a16="http://schemas.microsoft.com/office/drawing/2014/main" xmlns="" id="{EF7BD42C-D295-48AE-860C-19E4624ACC8D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66" name="平行四边形 65">
                  <a:extLst>
                    <a:ext uri="{FF2B5EF4-FFF2-40B4-BE49-F238E27FC236}">
                      <a16:creationId xmlns:a16="http://schemas.microsoft.com/office/drawing/2014/main" xmlns="" id="{4C806F4F-304B-44EB-86E1-E0EA59679D2C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59" name="平行四边形 58">
              <a:extLst>
                <a:ext uri="{FF2B5EF4-FFF2-40B4-BE49-F238E27FC236}">
                  <a16:creationId xmlns:a16="http://schemas.microsoft.com/office/drawing/2014/main" xmlns="" id="{D6E6A699-AD8B-46AC-91BA-644866EDDF09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60" name="平行四边形 59">
              <a:extLst>
                <a:ext uri="{FF2B5EF4-FFF2-40B4-BE49-F238E27FC236}">
                  <a16:creationId xmlns:a16="http://schemas.microsoft.com/office/drawing/2014/main" xmlns="" id="{7A9E60EF-42C4-4D8F-854B-B87B3D95E8A4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61" name="平行四边形 60">
              <a:extLst>
                <a:ext uri="{FF2B5EF4-FFF2-40B4-BE49-F238E27FC236}">
                  <a16:creationId xmlns:a16="http://schemas.microsoft.com/office/drawing/2014/main" xmlns="" id="{C88047CD-138C-4F8C-AD63-8270247D801D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28A95AE6-B67E-46C9-833C-B1FC37D67574}"/>
              </a:ext>
            </a:extLst>
          </p:cNvPr>
          <p:cNvGrpSpPr/>
          <p:nvPr/>
        </p:nvGrpSpPr>
        <p:grpSpPr>
          <a:xfrm>
            <a:off x="647224" y="833975"/>
            <a:ext cx="3866051" cy="461665"/>
            <a:chOff x="515938" y="1091211"/>
            <a:chExt cx="3866051" cy="461665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xmlns="" id="{650A052B-4665-4F07-A37D-44025D7CE5D9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28" name="平行四边形 27">
                <a:extLst>
                  <a:ext uri="{FF2B5EF4-FFF2-40B4-BE49-F238E27FC236}">
                    <a16:creationId xmlns:a16="http://schemas.microsoft.com/office/drawing/2014/main" xmlns="" id="{17C5669D-35D2-45AF-B749-771C895E2797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平行四边形 28">
                <a:extLst>
                  <a:ext uri="{FF2B5EF4-FFF2-40B4-BE49-F238E27FC236}">
                    <a16:creationId xmlns:a16="http://schemas.microsoft.com/office/drawing/2014/main" xmlns="" id="{74901DB9-0C43-4F1A-9A5B-BF8544DDDA3F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平行四边形 29">
                <a:extLst>
                  <a:ext uri="{FF2B5EF4-FFF2-40B4-BE49-F238E27FC236}">
                    <a16:creationId xmlns:a16="http://schemas.microsoft.com/office/drawing/2014/main" xmlns="" id="{3B4E3AD6-4786-46AD-A42E-5F6BC3C42A21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平行四边形 30">
                <a:extLst>
                  <a:ext uri="{FF2B5EF4-FFF2-40B4-BE49-F238E27FC236}">
                    <a16:creationId xmlns:a16="http://schemas.microsoft.com/office/drawing/2014/main" xmlns="" id="{5A672362-D2A4-4C34-B29E-ECB32FE1380E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平行四边形 31">
                <a:extLst>
                  <a:ext uri="{FF2B5EF4-FFF2-40B4-BE49-F238E27FC236}">
                    <a16:creationId xmlns:a16="http://schemas.microsoft.com/office/drawing/2014/main" xmlns="" id="{A17091DA-AB17-4D21-B9CB-BE6D4AB84235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平行四边形 43">
                <a:extLst>
                  <a:ext uri="{FF2B5EF4-FFF2-40B4-BE49-F238E27FC236}">
                    <a16:creationId xmlns:a16="http://schemas.microsoft.com/office/drawing/2014/main" xmlns="" id="{E5877A86-4C09-4563-A15E-F7EA37378753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平行四边形 44">
                <a:extLst>
                  <a:ext uri="{FF2B5EF4-FFF2-40B4-BE49-F238E27FC236}">
                    <a16:creationId xmlns:a16="http://schemas.microsoft.com/office/drawing/2014/main" xmlns="" id="{8D3F0EF9-DA13-4D81-AC2A-337DDF55CD7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平行四边形 45">
                <a:extLst>
                  <a:ext uri="{FF2B5EF4-FFF2-40B4-BE49-F238E27FC236}">
                    <a16:creationId xmlns:a16="http://schemas.microsoft.com/office/drawing/2014/main" xmlns="" id="{0F87D4D5-57D7-4EA9-B5E7-58B7AAB48E4A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xmlns="" id="{5F8F2306-7ECF-48A7-91A2-8E119BB8BCBF}"/>
                </a:ext>
              </a:extLst>
            </p:cNvPr>
            <p:cNvSpPr txBox="1"/>
            <p:nvPr/>
          </p:nvSpPr>
          <p:spPr>
            <a:xfrm>
              <a:off x="981504" y="1091211"/>
              <a:ext cx="34004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字符串问题实例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587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xmlns="" id="{A9A29F9F-CF51-4C6A-867D-6D857A4B4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384785"/>
              </p:ext>
            </p:extLst>
          </p:nvPr>
        </p:nvGraphicFramePr>
        <p:xfrm>
          <a:off x="721326" y="1894637"/>
          <a:ext cx="10954737" cy="3200883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51365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44108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48675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步骤</a:t>
                      </a:r>
                    </a:p>
                  </a:txBody>
                  <a:tcPr marL="68580" marR="68580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处理</a:t>
                      </a:r>
                    </a:p>
                  </a:txBody>
                  <a:tcPr marL="68580" marR="68580" marT="0" marB="0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2575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将存储数字字符个数的</a:t>
                      </a:r>
                      <a:r>
                        <a:rPr lang="en-US" altLang="zh-CN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digitNum</a:t>
                      </a: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置为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56934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endParaRPr lang="en-US" alt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令字符串中的第</a:t>
                      </a:r>
                      <a:r>
                        <a:rPr lang="en-US" altLang="zh-CN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个字符为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2400" kern="100" baseline="-25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altLang="en-US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，</a:t>
                      </a:r>
                      <a:r>
                        <a:rPr lang="en-US" altLang="zh-CN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altLang="en-US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的取值范围是</a:t>
                      </a:r>
                      <a:r>
                        <a:rPr lang="en-US" altLang="zh-CN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1~N</a:t>
                      </a:r>
                      <a:r>
                        <a:rPr lang="zh-CN" altLang="en-US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，进行如下操作：</a:t>
                      </a:r>
                      <a:endParaRPr lang="en-US" altLang="zh-CN" sz="2400" kern="10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  如果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US" altLang="zh-CN" sz="2400" kern="100" baseline="-250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zh-CN" altLang="en-US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是</a:t>
                      </a:r>
                      <a:r>
                        <a:rPr lang="en-US" altLang="zh-CN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0~9</a:t>
                      </a:r>
                      <a:r>
                        <a:rPr lang="zh-CN" altLang="en-US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之间的字符</a:t>
                      </a:r>
                      <a:endParaRPr lang="en-US" altLang="zh-CN" sz="2400" kern="10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           </a:t>
                      </a:r>
                      <a:r>
                        <a:rPr lang="en-US" altLang="zh-CN" sz="2400" kern="100" baseline="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digitNum</a:t>
                      </a:r>
                      <a:r>
                        <a:rPr lang="en-US" altLang="zh-CN" sz="2400" kern="1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=digitNum+1</a:t>
                      </a:r>
                      <a:endParaRPr lang="zh-CN" sz="2400" kern="100" baseline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16628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  <a:defRPr/>
                      </a:pPr>
                      <a:r>
                        <a:rPr lang="zh-CN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输出结果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935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A5F9B364-B286-4CD0-9A13-3ACF6BEFB242}"/>
              </a:ext>
            </a:extLst>
          </p:cNvPr>
          <p:cNvSpPr txBox="1"/>
          <p:nvPr/>
        </p:nvSpPr>
        <p:spPr>
          <a:xfrm>
            <a:off x="1400576" y="1821508"/>
            <a:ext cx="871654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>
              <a:lnSpc>
                <a:spcPct val="125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由于字符串是一个由多个字符构成的一维数据，因此可以使用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提供的一维字符型数组存储字符串。例如，定义一个一维字符型数组来存储字符串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Hello world!”: </a:t>
            </a:r>
          </a:p>
          <a:p>
            <a:pPr algn="just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  <a:p>
            <a:pPr algn="just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 str[20]={'H', 'e', 'l', 'l', 'o', </a:t>
            </a:r>
            <a:r>
              <a:rPr lang="en-US" altLang="zh-CN" sz="2400" dirty="0">
                <a:solidFill>
                  <a:schemeClr val="tx2"/>
                </a:solidFill>
                <a:latin typeface="宋体" pitchFamily="2" charset="-122"/>
                <a:ea typeface="宋体" pitchFamily="2" charset="-122"/>
              </a:rPr>
              <a:t>' '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, 'w', 'o', 'r', 'l', 'd', '!', '\0'};</a:t>
            </a:r>
          </a:p>
          <a:p>
            <a:pPr algn="just">
              <a:lnSpc>
                <a:spcPct val="125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</a:p>
          <a:p>
            <a:pPr algn="just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 str[20]="Hello world!";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B9390E1D-8716-44EC-BF98-BF36931246EF}"/>
              </a:ext>
            </a:extLst>
          </p:cNvPr>
          <p:cNvGrpSpPr/>
          <p:nvPr/>
        </p:nvGrpSpPr>
        <p:grpSpPr>
          <a:xfrm>
            <a:off x="1119523" y="1641193"/>
            <a:ext cx="9418711" cy="4560727"/>
            <a:chOff x="4188196" y="2127479"/>
            <a:chExt cx="3910692" cy="3650794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xmlns="" id="{F68D4B71-1290-4C93-B7C4-419A01E6B50B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1E059B00-41DF-4326-94A6-81C01F1E1664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矩形: 圆角 44">
                <a:extLst>
                  <a:ext uri="{FF2B5EF4-FFF2-40B4-BE49-F238E27FC236}">
                    <a16:creationId xmlns:a16="http://schemas.microsoft.com/office/drawing/2014/main" xmlns="" id="{83B8E190-B4BE-4148-B8EA-BBBC85F6A02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xmlns="" id="{4A7600B7-5980-47C4-BE63-C7FBBDE59D7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xmlns="" id="{BCAD24F3-0BB8-4C02-948C-839C2822F35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" name="任意多边形 93">
                <a:extLst>
                  <a:ext uri="{FF2B5EF4-FFF2-40B4-BE49-F238E27FC236}">
                    <a16:creationId xmlns:a16="http://schemas.microsoft.com/office/drawing/2014/main" xmlns="" id="{82AADFC1-6F26-47B5-9922-FF5FEC1772A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xmlns="" id="{574EAB4F-BBA9-41D0-8898-97065F2B8186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xmlns="" id="{0810EDC9-76A1-4432-8D54-201E9C2ED11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xmlns="" id="{E3E1FBCC-5D32-400E-AECE-769FC117FC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A73AEABC-CBDC-46CA-94A9-7C9217915B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FF11BF0-D953-4A1B-84B2-66CBB6DABC1B}"/>
              </a:ext>
            </a:extLst>
          </p:cNvPr>
          <p:cNvGrpSpPr/>
          <p:nvPr/>
        </p:nvGrpSpPr>
        <p:grpSpPr>
          <a:xfrm>
            <a:off x="790659" y="832456"/>
            <a:ext cx="6139059" cy="461665"/>
            <a:chOff x="515938" y="1091211"/>
            <a:chExt cx="6139059" cy="461665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xmlns="" id="{E9EACA28-2732-4A3C-8945-D04A03021EC9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18" name="平行四边形 17">
                <a:extLst>
                  <a:ext uri="{FF2B5EF4-FFF2-40B4-BE49-F238E27FC236}">
                    <a16:creationId xmlns:a16="http://schemas.microsoft.com/office/drawing/2014/main" xmlns="" id="{DE09FFDE-B482-43D6-90C3-BFA7CBD1A447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平行四边形 18">
                <a:extLst>
                  <a:ext uri="{FF2B5EF4-FFF2-40B4-BE49-F238E27FC236}">
                    <a16:creationId xmlns:a16="http://schemas.microsoft.com/office/drawing/2014/main" xmlns="" id="{5C1BB714-7FB9-4733-B995-3209ABCBD2F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平行四边形 19">
                <a:extLst>
                  <a:ext uri="{FF2B5EF4-FFF2-40B4-BE49-F238E27FC236}">
                    <a16:creationId xmlns:a16="http://schemas.microsoft.com/office/drawing/2014/main" xmlns="" id="{FAF4F334-1006-434E-B997-F4A3F39CC81C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平行四边形 20">
                <a:extLst>
                  <a:ext uri="{FF2B5EF4-FFF2-40B4-BE49-F238E27FC236}">
                    <a16:creationId xmlns:a16="http://schemas.microsoft.com/office/drawing/2014/main" xmlns="" id="{76996B8C-8424-4A4A-B27B-A09C09C689B9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平行四边形 21">
                <a:extLst>
                  <a:ext uri="{FF2B5EF4-FFF2-40B4-BE49-F238E27FC236}">
                    <a16:creationId xmlns:a16="http://schemas.microsoft.com/office/drawing/2014/main" xmlns="" id="{349F3C45-32B7-45B8-8922-B7454C7A1F56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平行四边形 22">
                <a:extLst>
                  <a:ext uri="{FF2B5EF4-FFF2-40B4-BE49-F238E27FC236}">
                    <a16:creationId xmlns:a16="http://schemas.microsoft.com/office/drawing/2014/main" xmlns="" id="{E938A229-863E-4151-A8AD-73C2EBD21529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平行四边形 23">
                <a:extLst>
                  <a:ext uri="{FF2B5EF4-FFF2-40B4-BE49-F238E27FC236}">
                    <a16:creationId xmlns:a16="http://schemas.microsoft.com/office/drawing/2014/main" xmlns="" id="{5E16B21D-80E4-4536-82BE-42DF62A32DF8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平行四边形 24">
                <a:extLst>
                  <a:ext uri="{FF2B5EF4-FFF2-40B4-BE49-F238E27FC236}">
                    <a16:creationId xmlns:a16="http://schemas.microsoft.com/office/drawing/2014/main" xmlns="" id="{CA91E0C9-B844-4F0C-AA67-29FECBF129A8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xmlns="" id="{282B0B01-F2CC-4BB5-898E-666831FD1E7B}"/>
                </a:ext>
              </a:extLst>
            </p:cNvPr>
            <p:cNvSpPr txBox="1"/>
            <p:nvPr/>
          </p:nvSpPr>
          <p:spPr>
            <a:xfrm>
              <a:off x="981504" y="1091211"/>
              <a:ext cx="56734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提供的一维数组存储字符串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286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>
            <a:extLst>
              <a:ext uri="{FF2B5EF4-FFF2-40B4-BE49-F238E27FC236}">
                <a16:creationId xmlns:a16="http://schemas.microsoft.com/office/drawing/2014/main" xmlns="" id="{FEF9B85F-B09B-4DFE-B2F3-1B62988DE8AB}"/>
              </a:ext>
            </a:extLst>
          </p:cNvPr>
          <p:cNvSpPr txBox="1"/>
          <p:nvPr/>
        </p:nvSpPr>
        <p:spPr>
          <a:xfrm>
            <a:off x="696660" y="948997"/>
            <a:ext cx="60467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</a:t>
            </a:r>
            <a:r>
              <a:rPr lang="en-US" altLang="zh-CN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2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xmlns="" id="{76B4754C-1F99-45B4-B7DA-DC10274B0ED8}"/>
              </a:ext>
            </a:extLst>
          </p:cNvPr>
          <p:cNvSpPr txBox="1"/>
          <p:nvPr/>
        </p:nvSpPr>
        <p:spPr>
          <a:xfrm>
            <a:off x="907605" y="2031568"/>
            <a:ext cx="290654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中，字符串以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'\0'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作为结束标识。在存储包含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个字符的字符串时，需要留出一个元素保存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'\0'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、使用长度至少为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(N+1)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的一维字符型数组。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D43A44D8-185A-4696-A58E-553AFA627D36}"/>
              </a:ext>
            </a:extLst>
          </p:cNvPr>
          <p:cNvGrpSpPr/>
          <p:nvPr/>
        </p:nvGrpSpPr>
        <p:grpSpPr>
          <a:xfrm>
            <a:off x="679945" y="1851254"/>
            <a:ext cx="3377705" cy="3358921"/>
            <a:chOff x="4188196" y="2127479"/>
            <a:chExt cx="3910692" cy="3650794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xmlns="" id="{4C8FA42A-EB8F-4E01-B46E-ECB2B7FB34B2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xmlns="" id="{65856653-9C13-441B-A1A1-5C2E4BB976DA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xmlns="" id="{AE94B0A4-5ED7-4E22-B7B1-8FD1A584176A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xmlns="" id="{68D405A0-5FFF-41DA-B5EE-4BBA342FB7D0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xmlns="" id="{558C7EB6-74CB-463B-BDCA-AD4E9850C409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xmlns="" id="{14C1BF91-CA3E-4EBB-BCE9-11099A419E3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xmlns="" id="{AD37CBD6-E560-42A4-B916-800D70A9A515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6E025CC9-2E5B-43D3-8D30-1F16E1D21A7C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xmlns="" id="{53B11597-DE7B-4016-B19E-59B120F170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xmlns="" id="{42BE0196-3F27-4F28-9B27-920CC90339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xmlns="" id="{A0844208-6FF9-4BDC-837F-CC8775FF4A3F}"/>
              </a:ext>
            </a:extLst>
          </p:cNvPr>
          <p:cNvSpPr txBox="1"/>
          <p:nvPr/>
        </p:nvSpPr>
        <p:spPr>
          <a:xfrm>
            <a:off x="4604010" y="2033058"/>
            <a:ext cx="31319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在使用一维字符型数组存储长度为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的字符串时，数组长度可以大于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N+1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。例如，下面的语句是正确的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  <a:p>
            <a:pPr algn="just"/>
            <a:endParaRPr lang="en-US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 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str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[20]="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Hello world!";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xmlns="" id="{928CD277-CC18-4519-8578-3B088FC94E69}"/>
              </a:ext>
            </a:extLst>
          </p:cNvPr>
          <p:cNvGrpSpPr/>
          <p:nvPr/>
        </p:nvGrpSpPr>
        <p:grpSpPr>
          <a:xfrm>
            <a:off x="4442320" y="1851254"/>
            <a:ext cx="3377705" cy="3358921"/>
            <a:chOff x="4188196" y="2127479"/>
            <a:chExt cx="3910692" cy="3650794"/>
          </a:xfrm>
        </p:grpSpPr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xmlns="" id="{1BD5E787-3126-4F6A-9FFA-7FFB5FCFF8F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7" name="任意多边形 93">
                <a:extLst>
                  <a:ext uri="{FF2B5EF4-FFF2-40B4-BE49-F238E27FC236}">
                    <a16:creationId xmlns:a16="http://schemas.microsoft.com/office/drawing/2014/main" xmlns="" id="{3916241E-F3AE-4A2A-8B20-AAEFF7B48377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矩形: 圆角 57">
                <a:extLst>
                  <a:ext uri="{FF2B5EF4-FFF2-40B4-BE49-F238E27FC236}">
                    <a16:creationId xmlns:a16="http://schemas.microsoft.com/office/drawing/2014/main" xmlns="" id="{E78DCF51-90E9-4612-B08E-F4344682E69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任意多边形 93">
                <a:extLst>
                  <a:ext uri="{FF2B5EF4-FFF2-40B4-BE49-F238E27FC236}">
                    <a16:creationId xmlns:a16="http://schemas.microsoft.com/office/drawing/2014/main" xmlns="" id="{1B8B070B-1063-46C6-8BAA-BCB0EE5535BA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任意多边形 93">
                <a:extLst>
                  <a:ext uri="{FF2B5EF4-FFF2-40B4-BE49-F238E27FC236}">
                    <a16:creationId xmlns:a16="http://schemas.microsoft.com/office/drawing/2014/main" xmlns="" id="{99DE224C-3DD2-443D-9554-A6E2BA16C3B7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任意多边形 93">
                <a:extLst>
                  <a:ext uri="{FF2B5EF4-FFF2-40B4-BE49-F238E27FC236}">
                    <a16:creationId xmlns:a16="http://schemas.microsoft.com/office/drawing/2014/main" xmlns="" id="{15AA02AB-9450-472D-9195-F204CC28D0A5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xmlns="" id="{75C58EEC-A363-4902-8538-298A5AB126C7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xmlns="" id="{4E3FF548-9D23-49E9-B21E-DEB0683BE10C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xmlns="" id="{1D12CC42-5E75-4C02-8D96-3C995C0CC2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xmlns="" id="{E22835CC-2EA4-47D2-9425-D7F81A7E5F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文本框 61">
            <a:extLst>
              <a:ext uri="{FF2B5EF4-FFF2-40B4-BE49-F238E27FC236}">
                <a16:creationId xmlns:a16="http://schemas.microsoft.com/office/drawing/2014/main" xmlns="" id="{5D036C2D-C001-4AA1-9006-EDC882172B02}"/>
              </a:ext>
            </a:extLst>
          </p:cNvPr>
          <p:cNvSpPr txBox="1"/>
          <p:nvPr/>
        </p:nvSpPr>
        <p:spPr>
          <a:xfrm>
            <a:off x="8501709" y="2152412"/>
            <a:ext cx="27669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在计算字符串的长度时，以实际包含的字符数量为准，结束标识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'\0'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不计算在内。</a:t>
            </a: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xmlns="" id="{5F527274-A561-4B0A-9EB5-3A11DF887268}"/>
              </a:ext>
            </a:extLst>
          </p:cNvPr>
          <p:cNvGrpSpPr/>
          <p:nvPr/>
        </p:nvGrpSpPr>
        <p:grpSpPr>
          <a:xfrm>
            <a:off x="8223745" y="1851254"/>
            <a:ext cx="3377705" cy="3358921"/>
            <a:chOff x="4188196" y="2127479"/>
            <a:chExt cx="3910692" cy="3650794"/>
          </a:xfrm>
        </p:grpSpPr>
        <p:grpSp>
          <p:nvGrpSpPr>
            <p:cNvPr id="64" name="组合 63">
              <a:extLst>
                <a:ext uri="{FF2B5EF4-FFF2-40B4-BE49-F238E27FC236}">
                  <a16:creationId xmlns:a16="http://schemas.microsoft.com/office/drawing/2014/main" xmlns="" id="{52AA461E-43EF-4725-8021-0A422742FA94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69" name="任意多边形 93">
                <a:extLst>
                  <a:ext uri="{FF2B5EF4-FFF2-40B4-BE49-F238E27FC236}">
                    <a16:creationId xmlns:a16="http://schemas.microsoft.com/office/drawing/2014/main" xmlns="" id="{A15005C3-C213-40CF-9DE9-AF7E8A054D69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xmlns="" id="{83AC06F8-A45E-4AA9-91C9-19F3B9F12FFF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1" name="任意多边形 93">
                <a:extLst>
                  <a:ext uri="{FF2B5EF4-FFF2-40B4-BE49-F238E27FC236}">
                    <a16:creationId xmlns:a16="http://schemas.microsoft.com/office/drawing/2014/main" xmlns="" id="{D5BBB86B-384A-4552-93FC-49EC805E6DC4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2" name="任意多边形 93">
                <a:extLst>
                  <a:ext uri="{FF2B5EF4-FFF2-40B4-BE49-F238E27FC236}">
                    <a16:creationId xmlns:a16="http://schemas.microsoft.com/office/drawing/2014/main" xmlns="" id="{1F0AEF18-C5E1-4B5A-9979-408D6495F035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3" name="任意多边形 93">
                <a:extLst>
                  <a:ext uri="{FF2B5EF4-FFF2-40B4-BE49-F238E27FC236}">
                    <a16:creationId xmlns:a16="http://schemas.microsoft.com/office/drawing/2014/main" xmlns="" id="{A458BB6F-3FE3-4855-A7B6-A0A67C97BF4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65" name="直接连接符 64">
              <a:extLst>
                <a:ext uri="{FF2B5EF4-FFF2-40B4-BE49-F238E27FC236}">
                  <a16:creationId xmlns:a16="http://schemas.microsoft.com/office/drawing/2014/main" xmlns="" id="{0F12E18E-0545-442D-9BB1-C0F23AD85AED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xmlns="" id="{D6550061-D45E-4902-A76C-08B4BB67FEE2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xmlns="" id="{C14CEAB4-5257-4279-AE9E-8D865D7C54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xmlns="" id="{A68EEA67-1552-4104-9C59-37596BCFD6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344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25" grpId="0"/>
      <p:bldP spid="49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文本框 54">
            <a:extLst>
              <a:ext uri="{FF2B5EF4-FFF2-40B4-BE49-F238E27FC236}">
                <a16:creationId xmlns:a16="http://schemas.microsoft.com/office/drawing/2014/main" xmlns="" id="{FEF9B85F-B09B-4DFE-B2F3-1B62988DE8AB}"/>
              </a:ext>
            </a:extLst>
          </p:cNvPr>
          <p:cNvSpPr txBox="1"/>
          <p:nvPr/>
        </p:nvSpPr>
        <p:spPr>
          <a:xfrm>
            <a:off x="981949" y="941556"/>
            <a:ext cx="1501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提示</a:t>
            </a:r>
            <a:r>
              <a:rPr lang="en-US" altLang="zh-CN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2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xmlns="" id="{4142A89B-1AB6-42BB-90D3-53321955E21F}"/>
              </a:ext>
            </a:extLst>
          </p:cNvPr>
          <p:cNvSpPr txBox="1"/>
          <p:nvPr/>
        </p:nvSpPr>
        <p:spPr>
          <a:xfrm>
            <a:off x="1524193" y="2362717"/>
            <a:ext cx="8844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中，要对一般数组进行访问，必须逐个元素进行。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字符串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虽然也是以数组形式来存储，但其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输入输出操作可以整体进行。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例如，下面的语句是正确的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</a:p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&gt;&gt;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str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  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从键盘输入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abc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</a:p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&lt;&lt;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str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 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屏幕上显示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abc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"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FC267589-7115-42F5-95EB-DB9E521641A5}"/>
              </a:ext>
            </a:extLst>
          </p:cNvPr>
          <p:cNvGrpSpPr/>
          <p:nvPr/>
        </p:nvGrpSpPr>
        <p:grpSpPr>
          <a:xfrm rot="10800000" flipH="1">
            <a:off x="981949" y="1984739"/>
            <a:ext cx="9929301" cy="3761542"/>
            <a:chOff x="850263" y="1552756"/>
            <a:chExt cx="13416557" cy="4877076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xmlns="" id="{966B4AC1-1378-422C-94D9-B5E052C8D1E2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75" name="任意多边形 3">
                <a:extLst>
                  <a:ext uri="{FF2B5EF4-FFF2-40B4-BE49-F238E27FC236}">
                    <a16:creationId xmlns:a16="http://schemas.microsoft.com/office/drawing/2014/main" xmlns="" id="{E72E536A-136D-45F2-8A5F-3F8BED7DC7D7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76" name="组合 75">
                <a:extLst>
                  <a:ext uri="{FF2B5EF4-FFF2-40B4-BE49-F238E27FC236}">
                    <a16:creationId xmlns:a16="http://schemas.microsoft.com/office/drawing/2014/main" xmlns="" id="{F7D4B449-95D4-49F2-A9CE-A1B4D8F8FE74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77" name="平行四边形 76">
                  <a:extLst>
                    <a:ext uri="{FF2B5EF4-FFF2-40B4-BE49-F238E27FC236}">
                      <a16:creationId xmlns:a16="http://schemas.microsoft.com/office/drawing/2014/main" xmlns="" id="{2BE1899A-49F0-4ECF-87B6-BCE3D71594C1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78" name="平行四边形 77">
                  <a:extLst>
                    <a:ext uri="{FF2B5EF4-FFF2-40B4-BE49-F238E27FC236}">
                      <a16:creationId xmlns:a16="http://schemas.microsoft.com/office/drawing/2014/main" xmlns="" id="{47F82765-FEFC-41C0-BF64-AD0E290919C2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79" name="平行四边形 78">
                  <a:extLst>
                    <a:ext uri="{FF2B5EF4-FFF2-40B4-BE49-F238E27FC236}">
                      <a16:creationId xmlns:a16="http://schemas.microsoft.com/office/drawing/2014/main" xmlns="" id="{245AA88A-667B-421D-871A-F8E90F652AD6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47" name="平行四边形 46">
              <a:extLst>
                <a:ext uri="{FF2B5EF4-FFF2-40B4-BE49-F238E27FC236}">
                  <a16:creationId xmlns:a16="http://schemas.microsoft.com/office/drawing/2014/main" xmlns="" id="{2BABC2A0-8FB9-4CC2-B477-4F175344C30B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8" name="平行四边形 47">
              <a:extLst>
                <a:ext uri="{FF2B5EF4-FFF2-40B4-BE49-F238E27FC236}">
                  <a16:creationId xmlns:a16="http://schemas.microsoft.com/office/drawing/2014/main" xmlns="" id="{11187B3D-791C-44A9-965F-F5CE976C97A5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74" name="平行四边形 73">
              <a:extLst>
                <a:ext uri="{FF2B5EF4-FFF2-40B4-BE49-F238E27FC236}">
                  <a16:creationId xmlns:a16="http://schemas.microsoft.com/office/drawing/2014/main" xmlns="" id="{A123CF28-1342-48BC-8610-A8557D009192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7129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416DB1E4-4FA7-4439-AA8E-60F7C2EE8FE7}"/>
              </a:ext>
            </a:extLst>
          </p:cNvPr>
          <p:cNvGrpSpPr/>
          <p:nvPr/>
        </p:nvGrpSpPr>
        <p:grpSpPr>
          <a:xfrm>
            <a:off x="893674" y="1635142"/>
            <a:ext cx="10490124" cy="1966422"/>
            <a:chOff x="679941" y="943242"/>
            <a:chExt cx="10490124" cy="1966422"/>
          </a:xfrm>
        </p:grpSpPr>
        <p:sp>
          <p:nvSpPr>
            <p:cNvPr id="34" name="矩形 33">
              <a:extLst>
                <a:ext uri="{FF2B5EF4-FFF2-40B4-BE49-F238E27FC236}">
                  <a16:creationId xmlns:a16="http://schemas.microsoft.com/office/drawing/2014/main" xmlns="" id="{800F5807-1F3E-4882-9AAA-7EB6BB03F24C}"/>
                </a:ext>
              </a:extLst>
            </p:cNvPr>
            <p:cNvSpPr/>
            <p:nvPr/>
          </p:nvSpPr>
          <p:spPr>
            <a:xfrm>
              <a:off x="749027" y="984582"/>
              <a:ext cx="10394688" cy="185158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流程图: 手动输入 34">
              <a:extLst>
                <a:ext uri="{FF2B5EF4-FFF2-40B4-BE49-F238E27FC236}">
                  <a16:creationId xmlns:a16="http://schemas.microsoft.com/office/drawing/2014/main" xmlns="" id="{160D307D-98F6-42C7-B215-47BB5FCA0280}"/>
                </a:ext>
              </a:extLst>
            </p:cNvPr>
            <p:cNvSpPr/>
            <p:nvPr/>
          </p:nvSpPr>
          <p:spPr>
            <a:xfrm rot="5400000">
              <a:off x="421731" y="1270534"/>
              <a:ext cx="1966422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2B49B304-79D7-4159-A6AF-CF65D00E1794}"/>
                </a:ext>
              </a:extLst>
            </p:cNvPr>
            <p:cNvSpPr txBox="1"/>
            <p:nvPr/>
          </p:nvSpPr>
          <p:spPr>
            <a:xfrm>
              <a:off x="679941" y="1665146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xmlns="" id="{B293F365-1BDD-4743-962A-39694E8C6147}"/>
                </a:ext>
              </a:extLst>
            </p:cNvPr>
            <p:cNvSpPr txBox="1"/>
            <p:nvPr/>
          </p:nvSpPr>
          <p:spPr>
            <a:xfrm>
              <a:off x="2129943" y="1051549"/>
              <a:ext cx="9018759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根据前面给出的算法，编写程序，定义一维字符型数组存储待处理的字符串，并用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提供的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for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语句和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if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语句实现求字符串中数字字符个数的问题。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1E5F9410-398E-425D-AAF2-93A59A2F9641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EA7DE46C-30AE-4EEA-82F5-F489A81B4B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3C83904D-96D3-4867-864B-40F42520DC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xmlns="" id="{50C89087-6570-49F4-9130-D55708768A28}"/>
                </a:ext>
              </a:extLst>
            </p:cNvPr>
            <p:cNvGrpSpPr/>
            <p:nvPr/>
          </p:nvGrpSpPr>
          <p:grpSpPr>
            <a:xfrm rot="5400000">
              <a:off x="11009168" y="2712657"/>
              <a:ext cx="152814" cy="165397"/>
              <a:chOff x="7140750" y="1028702"/>
              <a:chExt cx="152814" cy="165397"/>
            </a:xfrm>
          </p:grpSpPr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xmlns="" id="{F74AFFAB-917A-48D3-9563-D55729BC61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40750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xmlns="" id="{04BBB313-82A3-4A75-A5E1-CCAC98A26A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86771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46299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>
            <a:extLst>
              <a:ext uri="{FF2B5EF4-FFF2-40B4-BE49-F238E27FC236}">
                <a16:creationId xmlns:a16="http://schemas.microsoft.com/office/drawing/2014/main" xmlns="" id="{A5F9B364-B286-4CD0-9A13-3ACF6BEFB242}"/>
              </a:ext>
            </a:extLst>
          </p:cNvPr>
          <p:cNvSpPr txBox="1"/>
          <p:nvPr/>
        </p:nvSpPr>
        <p:spPr>
          <a:xfrm>
            <a:off x="1667697" y="1563897"/>
            <a:ext cx="8947373" cy="4204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	char str[20];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digitNum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=0;	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i,N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请输入一个字符串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&gt;&gt;str;	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如从键盘输入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"a2c3b69e0"		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    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求字符串长度</a:t>
            </a:r>
          </a:p>
          <a:p>
            <a:pPr indent="457200">
              <a:lnSpc>
                <a:spcPct val="125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 (N=0; N&lt;20; N++)</a:t>
            </a:r>
          </a:p>
          <a:p>
            <a:pPr indent="457200">
              <a:lnSpc>
                <a:spcPct val="125000"/>
              </a:lnSpc>
            </a:pP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if (str[N]=='\0') break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xmlns="" id="{B9390E1D-8716-44EC-BF98-BF36931246EF}"/>
              </a:ext>
            </a:extLst>
          </p:cNvPr>
          <p:cNvGrpSpPr/>
          <p:nvPr/>
        </p:nvGrpSpPr>
        <p:grpSpPr>
          <a:xfrm>
            <a:off x="1386644" y="1383582"/>
            <a:ext cx="9418711" cy="4560727"/>
            <a:chOff x="4188196" y="2127479"/>
            <a:chExt cx="3910692" cy="3650794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xmlns="" id="{F68D4B71-1290-4C93-B7C4-419A01E6B50B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1E059B00-41DF-4326-94A6-81C01F1E1664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矩形: 圆角 44">
                <a:extLst>
                  <a:ext uri="{FF2B5EF4-FFF2-40B4-BE49-F238E27FC236}">
                    <a16:creationId xmlns:a16="http://schemas.microsoft.com/office/drawing/2014/main" xmlns="" id="{83B8E190-B4BE-4148-B8EA-BBBC85F6A02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xmlns="" id="{4A7600B7-5980-47C4-BE63-C7FBBDE59D7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xmlns="" id="{BCAD24F3-0BB8-4C02-948C-839C2822F35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" name="任意多边形 93">
                <a:extLst>
                  <a:ext uri="{FF2B5EF4-FFF2-40B4-BE49-F238E27FC236}">
                    <a16:creationId xmlns:a16="http://schemas.microsoft.com/office/drawing/2014/main" xmlns="" id="{82AADFC1-6F26-47B5-9922-FF5FEC1772A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xmlns="" id="{574EAB4F-BBA9-41D0-8898-97065F2B8186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xmlns="" id="{0810EDC9-76A1-4432-8D54-201E9C2ED11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xmlns="" id="{E3E1FBCC-5D32-400E-AECE-769FC117FC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A73AEABC-CBDC-46CA-94A9-7C9217915B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06722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1.0"/>
  <p:tag name="PROBLEMHASREMARK" val="True"/>
  <p:tag name="PROBLEMVOICEALLOWED" val="Fals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10.0"/>
  <p:tag name="PROBLEMHASREMARK" val="True"/>
  <p:tag name="PROBLEMVOICEALLOWED" val="Fals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Board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p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Boar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p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801</Words>
  <Application>Microsoft Office PowerPoint</Application>
  <PresentationFormat>Custom</PresentationFormat>
  <Paragraphs>82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61</cp:revision>
  <dcterms:created xsi:type="dcterms:W3CDTF">2018-07-20T07:37:48Z</dcterms:created>
  <dcterms:modified xsi:type="dcterms:W3CDTF">2018-11-12T03:16:59Z</dcterms:modified>
</cp:coreProperties>
</file>

<file path=docProps/thumbnail.jpeg>
</file>